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9" r:id="rId3"/>
    <p:sldId id="266" r:id="rId4"/>
    <p:sldId id="267" r:id="rId5"/>
    <p:sldId id="268" r:id="rId6"/>
    <p:sldId id="269" r:id="rId7"/>
    <p:sldId id="270" r:id="rId8"/>
    <p:sldId id="260" r:id="rId9"/>
    <p:sldId id="271" r:id="rId10"/>
    <p:sldId id="272" r:id="rId11"/>
    <p:sldId id="273" r:id="rId12"/>
    <p:sldId id="274" r:id="rId13"/>
    <p:sldId id="275" r:id="rId14"/>
    <p:sldId id="276" r:id="rId15"/>
    <p:sldId id="277" r:id="rId16"/>
    <p:sldId id="278" r:id="rId17"/>
    <p:sldId id="279" r:id="rId18"/>
    <p:sldId id="280" r:id="rId19"/>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2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제목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a:p>
        </p:txBody>
      </p:sp>
      <p:sp>
        <p:nvSpPr>
          <p:cNvPr id="10" name="직사각형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세로 제목 및 텍스트">
    <p:spTree>
      <p:nvGrpSpPr>
        <p:cNvPr id="1" name=""/>
        <p:cNvGrpSpPr/>
        <p:nvPr/>
      </p:nvGrpSpPr>
      <p:grpSpPr>
        <a:xfrm>
          <a:off x="0" y="0"/>
          <a:ext cx="0" cy="0"/>
          <a:chOff x="0" y="0"/>
          <a:chExt cx="0" cy="0"/>
        </a:xfrm>
      </p:grpSpPr>
      <p:sp>
        <p:nvSpPr>
          <p:cNvPr id="9" name="직사각형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직사각형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세로 제목 1"/>
          <p:cNvSpPr>
            <a:spLocks noGrp="1"/>
          </p:cNvSpPr>
          <p:nvPr>
            <p:ph type="title" orient="vert"/>
          </p:nvPr>
        </p:nvSpPr>
        <p:spPr>
          <a:xfrm>
            <a:off x="6781800" y="274640"/>
            <a:ext cx="1905000" cy="5851525"/>
          </a:xfrm>
        </p:spPr>
        <p:txBody>
          <a:bodyPr vert="eaVert"/>
          <a:lstStyle>
            <a:extLs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304800"/>
            <a:ext cx="6019800" cy="5851525"/>
          </a:xfrm>
        </p:spPr>
        <p:txBody>
          <a:bodyPr vert="eaVert"/>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11"/>
          </p:nvPr>
        </p:nvSpPr>
        <p:spPr>
          <a:xfrm>
            <a:off x="2640597" y="6377459"/>
            <a:ext cx="3836404" cy="365125"/>
          </a:xfrm>
        </p:spPr>
        <p:txBody>
          <a:bodyPr/>
          <a:lstStyle/>
          <a:p>
            <a:endParaRPr lang="ko-KR" altLang="en-US"/>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155448"/>
            <a:ext cx="8229600" cy="1252728"/>
          </a:xfrm>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9" name="직사각형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직사각형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제목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extLst/>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5F99904B-3DC8-4719-AA7A-153BF87301A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ko-KR" altLang="en-US" smtClean="0"/>
              <a:t>마스터 제목 스타일 편집</a:t>
            </a:r>
            <a:endParaRPr kumimoji="0" lang="en-US"/>
          </a:p>
        </p:txBody>
      </p:sp>
      <p:sp>
        <p:nvSpPr>
          <p:cNvPr id="3" name="내용 개체 틀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텍스트 개체 틀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BCEF2018-4212-4B75-A328-D666677A978A}" type="datetimeFigureOut">
              <a:rPr lang="ko-KR" altLang="en-US" smtClean="0"/>
              <a:pPr/>
              <a:t>2012-03-13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F99904B-3DC8-4719-AA7A-153BF87301AC}" type="slidenum">
              <a:rPr lang="ko-KR" altLang="en-US" smtClean="0"/>
              <a:pPr/>
              <a:t>‹#›</a:t>
            </a:fld>
            <a:endParaRPr lang="ko-KR" altLang="en-US"/>
          </a:p>
        </p:txBody>
      </p:sp>
      <p:sp>
        <p:nvSpPr>
          <p:cNvPr id="12" name="직사각형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직사각형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164592" y="1170432"/>
            <a:ext cx="2523744" cy="201168"/>
          </a:xfrm>
        </p:spPr>
        <p:txBody>
          <a:bodyPr/>
          <a:lstStyle/>
          <a:p>
            <a:fld id="{BCEF2018-4212-4B75-A328-D666677A978A}" type="datetimeFigureOut">
              <a:rPr lang="ko-KR" altLang="en-US" smtClean="0"/>
              <a:pPr/>
              <a:t>2012-03-13</a:t>
            </a:fld>
            <a:endParaRPr lang="ko-KR" altLang="en-US"/>
          </a:p>
        </p:txBody>
      </p:sp>
      <p:sp>
        <p:nvSpPr>
          <p:cNvPr id="11" name="직사각형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직사각형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바닥글 개체 틀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ko-KR" altLang="en-US"/>
          </a:p>
        </p:txBody>
      </p:sp>
      <p:sp>
        <p:nvSpPr>
          <p:cNvPr id="7" name="슬라이드 번호 개체 틀 6"/>
          <p:cNvSpPr>
            <a:spLocks noGrp="1"/>
          </p:cNvSpPr>
          <p:nvPr>
            <p:ph type="sldNum" sz="quarter" idx="12"/>
          </p:nvPr>
        </p:nvSpPr>
        <p:spPr>
          <a:xfrm>
            <a:off x="8339328" y="1170432"/>
            <a:ext cx="733864" cy="201168"/>
          </a:xfrm>
        </p:spPr>
        <p:txBody>
          <a:bodyPr/>
          <a:lstStyle/>
          <a:p>
            <a:fld id="{5F99904B-3DC8-4719-AA7A-153BF87301AC}" type="slidenum">
              <a:rPr lang="ko-KR" altLang="en-US" smtClean="0"/>
              <a:pPr/>
              <a:t>‹#›</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직사각형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직사각형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제목 개체 틀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CEF2018-4212-4B75-A328-D666677A978A}" type="datetimeFigureOut">
              <a:rPr lang="ko-KR" altLang="en-US" smtClean="0"/>
              <a:pPr/>
              <a:t>2012-03-13</a:t>
            </a:fld>
            <a:endParaRPr lang="ko-KR" altLang="en-US"/>
          </a:p>
        </p:txBody>
      </p:sp>
      <p:sp>
        <p:nvSpPr>
          <p:cNvPr id="5" name="바닥글 개체 틀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ko-KR" altLang="en-US"/>
          </a:p>
        </p:txBody>
      </p:sp>
      <p:sp>
        <p:nvSpPr>
          <p:cNvPr id="6" name="슬라이드 번호 개체 틀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F99904B-3DC8-4719-AA7A-153BF87301AC}"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1"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1"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1"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1"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1"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1"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1"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1"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1"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upload.wikimedia.org/wikipedia/commons/b/b9/Stellar_evolution_sun.sv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astro.umd.edu/~miller/M1CrabNebula.jpg" TargetMode="External"/><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hyperlink" Target="http://www.astro.umd.edu/~miller/Images/010522_SN1987A_Rings.gif" TargetMode="External"/><Relationship Id="rId4" Type="http://schemas.openxmlformats.org/officeDocument/2006/relationships/hyperlink" Target="http://www.astro.umd.edu/~miller/Images/crabchandra.jp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upload.wikimedia.org/wikipedia/commons/c/cd/Black_Hole_Milkyway.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File:Fred_Hoyle.jpg" TargetMode="External"/><Relationship Id="rId13"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4.jpeg"/><Relationship Id="rId12" Type="http://schemas.openxmlformats.org/officeDocument/2006/relationships/hyperlink" Target="http://en.wikipedia.org/wiki/File:Edwin_Hubble_with_pipe.jpg" TargetMode="External"/><Relationship Id="rId17" Type="http://schemas.openxmlformats.org/officeDocument/2006/relationships/image" Target="../media/image9.jpeg"/><Relationship Id="rId2" Type="http://schemas.openxmlformats.org/officeDocument/2006/relationships/hyperlink" Target="http://en.wikipedia.org/wiki/File:Einstein_1921_portrait2.jpg" TargetMode="External"/><Relationship Id="rId16" Type="http://schemas.openxmlformats.org/officeDocument/2006/relationships/hyperlink" Target="http://en.wikipedia.org/wiki/File:Wilson_penzias200.jpg" TargetMode="External"/><Relationship Id="rId1" Type="http://schemas.openxmlformats.org/officeDocument/2006/relationships/slideLayout" Target="../slideLayouts/slideLayout7.xml"/><Relationship Id="rId6" Type="http://schemas.openxmlformats.org/officeDocument/2006/relationships/hyperlink" Target="http://en.wikipedia.org/wiki/File:Lemaitre.jpg" TargetMode="External"/><Relationship Id="rId11" Type="http://schemas.openxmlformats.org/officeDocument/2006/relationships/image" Target="../media/image6.jpeg"/><Relationship Id="rId5" Type="http://schemas.openxmlformats.org/officeDocument/2006/relationships/image" Target="../media/image3.png"/><Relationship Id="rId15" Type="http://schemas.openxmlformats.org/officeDocument/2006/relationships/image" Target="../media/image8.jpeg"/><Relationship Id="rId10" Type="http://schemas.openxmlformats.org/officeDocument/2006/relationships/hyperlink" Target="http://en.wikipedia.org/wiki/File:GamovGA_1930.jpg" TargetMode="External"/><Relationship Id="rId4" Type="http://schemas.openxmlformats.org/officeDocument/2006/relationships/hyperlink" Target="http://en.wikipedia.org/wiki/File:Aleksandr_Fridman.png" TargetMode="External"/><Relationship Id="rId9" Type="http://schemas.openxmlformats.org/officeDocument/2006/relationships/image" Target="../media/image5.jpeg"/><Relationship Id="rId14" Type="http://schemas.openxmlformats.org/officeDocument/2006/relationships/hyperlink" Target="http://en.wikipedia.org/wiki/File:Arno_Penzias.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upload.wikimedia.org/wikipedia/commons/6/6b/HRDiagram.pn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Ch.2. Solar System &amp; Earth</a:t>
            </a:r>
            <a:endParaRPr lang="ko-KR" altLang="en-US" dirty="0"/>
          </a:p>
        </p:txBody>
      </p:sp>
      <p:sp>
        <p:nvSpPr>
          <p:cNvPr id="3" name="내용 개체 틀 2"/>
          <p:cNvSpPr>
            <a:spLocks noGrp="1"/>
          </p:cNvSpPr>
          <p:nvPr>
            <p:ph idx="1"/>
          </p:nvPr>
        </p:nvSpPr>
        <p:spPr/>
        <p:txBody>
          <a:bodyPr>
            <a:normAutofit fontScale="92500" lnSpcReduction="10000"/>
          </a:bodyPr>
          <a:lstStyle/>
          <a:p>
            <a:r>
              <a:rPr lang="en-US" altLang="ko-KR" dirty="0" smtClean="0"/>
              <a:t>Origin of the universe</a:t>
            </a:r>
          </a:p>
          <a:p>
            <a:pPr lvl="1"/>
            <a:r>
              <a:rPr lang="en-US" altLang="ko-KR" dirty="0" smtClean="0"/>
              <a:t>Hypotheses:</a:t>
            </a:r>
          </a:p>
          <a:p>
            <a:pPr lvl="2"/>
            <a:r>
              <a:rPr lang="en-US" altLang="ko-KR" dirty="0" smtClean="0"/>
              <a:t>Static universe: 1917 A. Einstein (1879-1955)</a:t>
            </a:r>
          </a:p>
          <a:p>
            <a:pPr lvl="2"/>
            <a:r>
              <a:rPr lang="en-US" altLang="ko-KR" dirty="0" smtClean="0"/>
              <a:t>Expanding: A. Friedman (1888-1925), G. Lemaitre (1894-1966)</a:t>
            </a:r>
          </a:p>
          <a:p>
            <a:pPr lvl="3"/>
            <a:r>
              <a:rPr lang="en-US" altLang="ko-KR" dirty="0" smtClean="0"/>
              <a:t>Steady state theory: 1948 Fred Hoyle (1915–2001), Thomas Gold (1920-2004), Hermann </a:t>
            </a:r>
            <a:r>
              <a:rPr lang="en-US" altLang="ko-KR" dirty="0" err="1" smtClean="0"/>
              <a:t>Bondi</a:t>
            </a:r>
            <a:r>
              <a:rPr lang="en-US" altLang="ko-KR" dirty="0" smtClean="0"/>
              <a:t> (1919-2005)</a:t>
            </a:r>
          </a:p>
          <a:p>
            <a:pPr lvl="3"/>
            <a:r>
              <a:rPr lang="en-US" altLang="ko-KR" dirty="0" smtClean="0"/>
              <a:t>Big Bang theory: George Gamow (1904-1968), Ralph </a:t>
            </a:r>
            <a:r>
              <a:rPr lang="en-US" altLang="ko-KR" dirty="0" err="1" smtClean="0"/>
              <a:t>Alpher</a:t>
            </a:r>
            <a:r>
              <a:rPr lang="en-US" altLang="ko-KR" dirty="0" smtClean="0"/>
              <a:t> (1921-2007), Robert Herman (1914-1997)</a:t>
            </a:r>
          </a:p>
          <a:p>
            <a:pPr lvl="1"/>
            <a:r>
              <a:rPr lang="en-US" altLang="ko-KR" dirty="0" smtClean="0"/>
              <a:t>Red Shift by E. Hubble </a:t>
            </a:r>
            <a:r>
              <a:rPr lang="en-US" altLang="ko-KR" dirty="0" smtClean="0">
                <a:sym typeface="Wingdings" pitchFamily="2" charset="2"/>
              </a:rPr>
              <a:t> Evidence for the expansion</a:t>
            </a:r>
          </a:p>
          <a:p>
            <a:pPr lvl="1"/>
            <a:r>
              <a:rPr lang="en-US" altLang="ko-KR" dirty="0" smtClean="0">
                <a:sym typeface="Wingdings" pitchFamily="2" charset="2"/>
              </a:rPr>
              <a:t>Cosmic microwave background radiation by A.A. Penzias (1933-?) &amp; R.W. Wilson (1936-?)  Evidence for Big Bang theory</a:t>
            </a:r>
            <a:endParaRPr lang="en-US" altLang="ko-KR"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File:Stellar evolution sun.svg">
            <a:hlinkClick r:id="rId2"/>
          </p:cNvPr>
          <p:cNvPicPr>
            <a:picLocks noChangeAspect="1" noChangeArrowheads="1"/>
          </p:cNvPicPr>
          <p:nvPr/>
        </p:nvPicPr>
        <p:blipFill>
          <a:blip r:embed="rId3" cstate="print"/>
          <a:srcRect/>
          <a:stretch>
            <a:fillRect/>
          </a:stretch>
        </p:blipFill>
        <p:spPr bwMode="auto">
          <a:xfrm>
            <a:off x="1403648" y="47215"/>
            <a:ext cx="6408712" cy="5614033"/>
          </a:xfrm>
          <a:prstGeom prst="rect">
            <a:avLst/>
          </a:prstGeom>
          <a:noFill/>
        </p:spPr>
      </p:pic>
      <p:sp>
        <p:nvSpPr>
          <p:cNvPr id="4" name="직사각형 3"/>
          <p:cNvSpPr/>
          <p:nvPr/>
        </p:nvSpPr>
        <p:spPr>
          <a:xfrm>
            <a:off x="2699792" y="5373216"/>
            <a:ext cx="4572000" cy="861774"/>
          </a:xfrm>
          <a:prstGeom prst="rect">
            <a:avLst/>
          </a:prstGeom>
        </p:spPr>
        <p:txBody>
          <a:bodyPr>
            <a:spAutoFit/>
          </a:bodyPr>
          <a:lstStyle/>
          <a:p>
            <a:r>
              <a:rPr lang="en-US" altLang="ko-KR" sz="1000" dirty="0" smtClean="0"/>
              <a:t>Simplified illustration of the evolution of a star with </a:t>
            </a:r>
            <a:r>
              <a:rPr lang="en-US" altLang="ko-KR" sz="1000" dirty="0" smtClean="0"/>
              <a:t>the </a:t>
            </a:r>
            <a:r>
              <a:rPr lang="en-US" altLang="ko-KR" sz="1000" dirty="0" smtClean="0"/>
              <a:t>mass of the Sun</a:t>
            </a:r>
            <a:r>
              <a:rPr lang="en-US" altLang="ko-KR" sz="1000" dirty="0" smtClean="0"/>
              <a:t>.  The </a:t>
            </a:r>
            <a:r>
              <a:rPr lang="en-US" altLang="ko-KR" sz="1000" dirty="0" smtClean="0"/>
              <a:t>star forms from a collapsing cloud of gas (1</a:t>
            </a:r>
            <a:r>
              <a:rPr lang="en-US" altLang="ko-KR" sz="1000" dirty="0" smtClean="0"/>
              <a:t>), and </a:t>
            </a:r>
            <a:r>
              <a:rPr lang="en-US" altLang="ko-KR" sz="1000" dirty="0" smtClean="0"/>
              <a:t>then undergoes a contraction period as a </a:t>
            </a:r>
            <a:r>
              <a:rPr lang="en-US" altLang="ko-KR" sz="1000" dirty="0" err="1" smtClean="0"/>
              <a:t>protostar</a:t>
            </a:r>
            <a:r>
              <a:rPr lang="en-US" altLang="ko-KR" sz="1000" dirty="0" smtClean="0"/>
              <a:t> (2</a:t>
            </a:r>
            <a:r>
              <a:rPr lang="en-US" altLang="ko-KR" sz="1000" dirty="0" smtClean="0"/>
              <a:t>), before </a:t>
            </a:r>
            <a:r>
              <a:rPr lang="en-US" altLang="ko-KR" sz="1000" dirty="0" smtClean="0"/>
              <a:t>joining the main sequence (3</a:t>
            </a:r>
            <a:r>
              <a:rPr lang="en-US" altLang="ko-KR" sz="1000" dirty="0" smtClean="0"/>
              <a:t>).  Once </a:t>
            </a:r>
            <a:r>
              <a:rPr lang="en-US" altLang="ko-KR" sz="1000" dirty="0" smtClean="0"/>
              <a:t>the Hydrogen at the core is consumed it expands into a red giant (4</a:t>
            </a:r>
            <a:r>
              <a:rPr lang="en-US" altLang="ko-KR" sz="1000" dirty="0" smtClean="0"/>
              <a:t>), then </a:t>
            </a:r>
            <a:r>
              <a:rPr lang="en-US" altLang="ko-KR" sz="1000" dirty="0" smtClean="0"/>
              <a:t>sheds its envelope into a planetary nebula and degenerates into a white dwarf (5).</a:t>
            </a:r>
            <a:endParaRPr lang="en-US" altLang="ko-KR" sz="1000" dirty="0"/>
          </a:p>
        </p:txBody>
      </p:sp>
      <p:sp>
        <p:nvSpPr>
          <p:cNvPr id="5" name="직사각형 4"/>
          <p:cNvSpPr/>
          <p:nvPr/>
        </p:nvSpPr>
        <p:spPr>
          <a:xfrm>
            <a:off x="2771800" y="6381328"/>
            <a:ext cx="2903359" cy="246221"/>
          </a:xfrm>
          <a:prstGeom prst="rect">
            <a:avLst/>
          </a:prstGeom>
        </p:spPr>
        <p:txBody>
          <a:bodyPr wrap="none">
            <a:spAutoFit/>
          </a:bodyPr>
          <a:lstStyle/>
          <a:p>
            <a:r>
              <a:rPr lang="en-US" altLang="ko-KR" sz="1000" dirty="0" smtClean="0"/>
              <a:t>From http</a:t>
            </a:r>
            <a:r>
              <a:rPr lang="en-US" altLang="ko-KR" sz="1000" dirty="0" smtClean="0"/>
              <a:t>://en.wikipedia.org/wiki/Stellar_evolution</a:t>
            </a:r>
            <a:endParaRPr lang="ko-KR" altLang="en-US" sz="1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omparison of sizes of stars and planets"/>
          <p:cNvPicPr>
            <a:picLocks noChangeAspect="1" noChangeArrowheads="1"/>
          </p:cNvPicPr>
          <p:nvPr/>
        </p:nvPicPr>
        <p:blipFill>
          <a:blip r:embed="rId2" cstate="print"/>
          <a:srcRect/>
          <a:stretch>
            <a:fillRect/>
          </a:stretch>
        </p:blipFill>
        <p:spPr bwMode="auto">
          <a:xfrm>
            <a:off x="179512" y="2564904"/>
            <a:ext cx="3790950" cy="4105275"/>
          </a:xfrm>
          <a:prstGeom prst="rect">
            <a:avLst/>
          </a:prstGeom>
          <a:noFill/>
        </p:spPr>
      </p:pic>
      <p:pic>
        <p:nvPicPr>
          <p:cNvPr id="23556" name="Picture 4" descr="L, T, and Y dwarfs compared"/>
          <p:cNvPicPr>
            <a:picLocks noChangeAspect="1" noChangeArrowheads="1"/>
          </p:cNvPicPr>
          <p:nvPr/>
        </p:nvPicPr>
        <p:blipFill>
          <a:blip r:embed="rId3" cstate="print"/>
          <a:srcRect/>
          <a:stretch>
            <a:fillRect/>
          </a:stretch>
        </p:blipFill>
        <p:spPr bwMode="auto">
          <a:xfrm>
            <a:off x="179512" y="116632"/>
            <a:ext cx="6667500" cy="2657476"/>
          </a:xfrm>
          <a:prstGeom prst="rect">
            <a:avLst/>
          </a:prstGeom>
          <a:noFill/>
        </p:spPr>
      </p:pic>
      <p:sp>
        <p:nvSpPr>
          <p:cNvPr id="4" name="직사각형 3"/>
          <p:cNvSpPr/>
          <p:nvPr/>
        </p:nvSpPr>
        <p:spPr>
          <a:xfrm>
            <a:off x="4427984" y="2924944"/>
            <a:ext cx="4572000" cy="2246769"/>
          </a:xfrm>
          <a:prstGeom prst="rect">
            <a:avLst/>
          </a:prstGeom>
        </p:spPr>
        <p:txBody>
          <a:bodyPr>
            <a:spAutoFit/>
          </a:bodyPr>
          <a:lstStyle/>
          <a:p>
            <a:r>
              <a:rPr lang="en-US" altLang="ko-KR" sz="1000" dirty="0" smtClean="0"/>
              <a:t>The objects are progressively cooler in atmospheric temperatures as you move from left to right. Y dwarfs are the newest and coldest class of brown dwarfs to be discovered, by NASA's Wide-field Infrared Survey Explorer. The L dwarf is seen as a dim red orb to the eye. The T dwarf is even fainter and appears with a darker reddish, or magenta, hue. The Y dwarf is dimmer still. Because astronomers have not yet detected Y dwarfs at the visible wavelengths we see with our eyes, the choice of a purple hue is done mainly for artistic reasons. The Y dwarf is also illustrated as reflecting a faint amount of visible starlight from interstellar space. In this rendering, the traveler's spaceship is the same distance from each object. This illustrates an unusual property of brown dwarfs – that they all have the same dimensions, roughly the size of the planet Jupiter, regardless of their mass. This mass disparity can be as large as 15 times or more when comparing an L to a Y dwarf, despite the fact that both objects have the same radius. Caption and image credit: NASA/JPL-Caltech </a:t>
            </a:r>
            <a:endParaRPr lang="ko-KR" altLang="en-US" sz="1000" dirty="0"/>
          </a:p>
        </p:txBody>
      </p:sp>
      <p:sp>
        <p:nvSpPr>
          <p:cNvPr id="5" name="직사각형 4"/>
          <p:cNvSpPr/>
          <p:nvPr/>
        </p:nvSpPr>
        <p:spPr>
          <a:xfrm>
            <a:off x="4211960" y="6237312"/>
            <a:ext cx="4572000" cy="246221"/>
          </a:xfrm>
          <a:prstGeom prst="rect">
            <a:avLst/>
          </a:prstGeom>
        </p:spPr>
        <p:txBody>
          <a:bodyPr>
            <a:spAutoFit/>
          </a:bodyPr>
          <a:lstStyle/>
          <a:p>
            <a:r>
              <a:rPr lang="en-US" altLang="ko-KR" sz="1000" dirty="0" smtClean="0"/>
              <a:t>From http</a:t>
            </a:r>
            <a:r>
              <a:rPr lang="en-US" altLang="ko-KR" sz="1000" dirty="0" smtClean="0"/>
              <a:t>://www.daviddarling.info/encyclopedia/B/browndwarf.html</a:t>
            </a:r>
            <a:endParaRPr lang="ko-KR" altLang="en-US" sz="1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Illustration of a gas giant orbiting a red dwarf star similar to AP Columbae. (Credit: Harvard-Smithsonian Center Astrophysics)"/>
          <p:cNvPicPr>
            <a:picLocks noChangeAspect="1" noChangeArrowheads="1"/>
          </p:cNvPicPr>
          <p:nvPr/>
        </p:nvPicPr>
        <p:blipFill>
          <a:blip r:embed="rId2" cstate="print"/>
          <a:srcRect/>
          <a:stretch>
            <a:fillRect/>
          </a:stretch>
        </p:blipFill>
        <p:spPr bwMode="auto">
          <a:xfrm>
            <a:off x="1763688" y="1052736"/>
            <a:ext cx="5905500" cy="3810000"/>
          </a:xfrm>
          <a:prstGeom prst="rect">
            <a:avLst/>
          </a:prstGeom>
          <a:noFill/>
        </p:spPr>
      </p:pic>
      <p:sp>
        <p:nvSpPr>
          <p:cNvPr id="3" name="직사각형 2"/>
          <p:cNvSpPr/>
          <p:nvPr/>
        </p:nvSpPr>
        <p:spPr>
          <a:xfrm>
            <a:off x="1763688" y="5013176"/>
            <a:ext cx="6624736" cy="400110"/>
          </a:xfrm>
          <a:prstGeom prst="rect">
            <a:avLst/>
          </a:prstGeom>
        </p:spPr>
        <p:txBody>
          <a:bodyPr wrap="square">
            <a:spAutoFit/>
          </a:bodyPr>
          <a:lstStyle/>
          <a:p>
            <a:r>
              <a:rPr lang="en-US" altLang="ko-KR" sz="1000" dirty="0" smtClean="0"/>
              <a:t>Illustration of a gas giant orbiting a red dwarf star similar to AP </a:t>
            </a:r>
            <a:r>
              <a:rPr lang="en-US" altLang="ko-KR" sz="1000" dirty="0" err="1" smtClean="0"/>
              <a:t>Columbae</a:t>
            </a:r>
            <a:r>
              <a:rPr lang="en-US" altLang="ko-KR" sz="1000" dirty="0" smtClean="0"/>
              <a:t>. (Credit: Harvard-Smithsonian Center Astrophysics) </a:t>
            </a:r>
            <a:endParaRPr lang="ko-KR" altLang="en-US" sz="1000" dirty="0"/>
          </a:p>
        </p:txBody>
      </p:sp>
      <p:sp>
        <p:nvSpPr>
          <p:cNvPr id="4" name="직사각형 3"/>
          <p:cNvSpPr/>
          <p:nvPr/>
        </p:nvSpPr>
        <p:spPr>
          <a:xfrm>
            <a:off x="2051720" y="5877272"/>
            <a:ext cx="4572000" cy="400110"/>
          </a:xfrm>
          <a:prstGeom prst="rect">
            <a:avLst/>
          </a:prstGeom>
        </p:spPr>
        <p:txBody>
          <a:bodyPr>
            <a:spAutoFit/>
          </a:bodyPr>
          <a:lstStyle/>
          <a:p>
            <a:r>
              <a:rPr lang="en-US" altLang="ko-KR" sz="1000" dirty="0" smtClean="0"/>
              <a:t>From http</a:t>
            </a:r>
            <a:r>
              <a:rPr lang="en-US" altLang="ko-KR" sz="1000" dirty="0" smtClean="0"/>
              <a:t>://www.australiangeographic.com.au/journal/baby-star-found-close-to-earth-ap-columbae.htm</a:t>
            </a:r>
            <a:endParaRPr lang="ko-KR" altLang="en-US"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astronomycafe.net/qadir/redgiant.jpg"/>
          <p:cNvPicPr>
            <a:picLocks noChangeAspect="1" noChangeArrowheads="1"/>
          </p:cNvPicPr>
          <p:nvPr/>
        </p:nvPicPr>
        <p:blipFill>
          <a:blip r:embed="rId2" cstate="print"/>
          <a:srcRect/>
          <a:stretch>
            <a:fillRect/>
          </a:stretch>
        </p:blipFill>
        <p:spPr bwMode="auto">
          <a:xfrm>
            <a:off x="323528" y="188640"/>
            <a:ext cx="6239412" cy="6453336"/>
          </a:xfrm>
          <a:prstGeom prst="rect">
            <a:avLst/>
          </a:prstGeom>
          <a:noFill/>
        </p:spPr>
      </p:pic>
      <p:sp>
        <p:nvSpPr>
          <p:cNvPr id="3" name="직사각형 2"/>
          <p:cNvSpPr/>
          <p:nvPr/>
        </p:nvSpPr>
        <p:spPr>
          <a:xfrm>
            <a:off x="6804248" y="1988840"/>
            <a:ext cx="2123728" cy="553998"/>
          </a:xfrm>
          <a:prstGeom prst="rect">
            <a:avLst/>
          </a:prstGeom>
        </p:spPr>
        <p:txBody>
          <a:bodyPr wrap="square">
            <a:spAutoFit/>
          </a:bodyPr>
          <a:lstStyle/>
          <a:p>
            <a:r>
              <a:rPr lang="en-US" altLang="ko-KR" sz="1000" dirty="0" smtClean="0"/>
              <a:t>From http</a:t>
            </a:r>
            <a:r>
              <a:rPr lang="en-US" altLang="ko-KR" sz="1000" dirty="0" smtClean="0"/>
              <a:t>://www.astronomycafe.net/qadir/q2958.html</a:t>
            </a:r>
            <a:endParaRPr lang="ko-KR" altLang="en-US"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cse.ssl.berkeley.edu/bmendez/ay10/2000/cycle/whitedwarf.jpg"/>
          <p:cNvPicPr>
            <a:picLocks noChangeAspect="1" noChangeArrowheads="1"/>
          </p:cNvPicPr>
          <p:nvPr/>
        </p:nvPicPr>
        <p:blipFill>
          <a:blip r:embed="rId2" cstate="print"/>
          <a:srcRect/>
          <a:stretch>
            <a:fillRect/>
          </a:stretch>
        </p:blipFill>
        <p:spPr bwMode="auto">
          <a:xfrm>
            <a:off x="395536" y="404664"/>
            <a:ext cx="4133850" cy="3333750"/>
          </a:xfrm>
          <a:prstGeom prst="rect">
            <a:avLst/>
          </a:prstGeom>
          <a:noFill/>
        </p:spPr>
      </p:pic>
      <p:sp>
        <p:nvSpPr>
          <p:cNvPr id="3" name="직사각형 2"/>
          <p:cNvSpPr/>
          <p:nvPr/>
        </p:nvSpPr>
        <p:spPr>
          <a:xfrm>
            <a:off x="251520" y="3789040"/>
            <a:ext cx="4572000" cy="246221"/>
          </a:xfrm>
          <a:prstGeom prst="rect">
            <a:avLst/>
          </a:prstGeom>
        </p:spPr>
        <p:txBody>
          <a:bodyPr>
            <a:spAutoFit/>
          </a:bodyPr>
          <a:lstStyle/>
          <a:p>
            <a:r>
              <a:rPr lang="en-US" altLang="ko-KR" sz="1000" dirty="0" smtClean="0"/>
              <a:t>From http</a:t>
            </a:r>
            <a:r>
              <a:rPr lang="en-US" altLang="ko-KR" sz="1000" dirty="0" smtClean="0"/>
              <a:t>://cse.ssl.berkeley.edu/bmendez/ay10/2000/cycle/whitedwarf.html</a:t>
            </a:r>
            <a:endParaRPr lang="ko-KR" altLang="en-US" sz="1000" dirty="0"/>
          </a:p>
        </p:txBody>
      </p:sp>
      <p:pic>
        <p:nvPicPr>
          <p:cNvPr id="26628" name="Picture 4" descr="Cat Eye Nebula"/>
          <p:cNvPicPr>
            <a:picLocks noChangeAspect="1" noChangeArrowheads="1"/>
          </p:cNvPicPr>
          <p:nvPr/>
        </p:nvPicPr>
        <p:blipFill>
          <a:blip r:embed="rId3" cstate="print"/>
          <a:srcRect/>
          <a:stretch>
            <a:fillRect/>
          </a:stretch>
        </p:blipFill>
        <p:spPr bwMode="auto">
          <a:xfrm>
            <a:off x="4788024" y="404664"/>
            <a:ext cx="3333750" cy="3209926"/>
          </a:xfrm>
          <a:prstGeom prst="rect">
            <a:avLst/>
          </a:prstGeom>
          <a:noFill/>
        </p:spPr>
      </p:pic>
      <p:sp>
        <p:nvSpPr>
          <p:cNvPr id="5" name="직사각형 4"/>
          <p:cNvSpPr/>
          <p:nvPr/>
        </p:nvSpPr>
        <p:spPr>
          <a:xfrm>
            <a:off x="4788024" y="3717032"/>
            <a:ext cx="2160240" cy="400110"/>
          </a:xfrm>
          <a:prstGeom prst="rect">
            <a:avLst/>
          </a:prstGeom>
        </p:spPr>
        <p:txBody>
          <a:bodyPr wrap="square">
            <a:spAutoFit/>
          </a:bodyPr>
          <a:lstStyle/>
          <a:p>
            <a:r>
              <a:rPr lang="en-US" altLang="ko-KR" sz="1000" dirty="0" smtClean="0"/>
              <a:t>Cat Eye Nebula with a white dwarf.</a:t>
            </a:r>
            <a:br>
              <a:rPr lang="en-US" altLang="ko-KR" sz="1000" dirty="0" smtClean="0"/>
            </a:br>
            <a:r>
              <a:rPr lang="en-US" altLang="ko-KR" sz="1000" dirty="0" smtClean="0"/>
              <a:t>Photo: </a:t>
            </a:r>
            <a:r>
              <a:rPr lang="en-US" altLang="ko-KR" sz="1000" dirty="0" err="1" smtClean="0"/>
              <a:t>Esa</a:t>
            </a:r>
            <a:r>
              <a:rPr lang="en-US" altLang="ko-KR" sz="1000" dirty="0" smtClean="0"/>
              <a:t> </a:t>
            </a:r>
            <a:endParaRPr lang="ko-KR" altLang="en-US" sz="1000" dirty="0"/>
          </a:p>
        </p:txBody>
      </p:sp>
      <p:sp>
        <p:nvSpPr>
          <p:cNvPr id="6" name="직사각형 5"/>
          <p:cNvSpPr/>
          <p:nvPr/>
        </p:nvSpPr>
        <p:spPr>
          <a:xfrm>
            <a:off x="4716016" y="4149080"/>
            <a:ext cx="4572000" cy="246221"/>
          </a:xfrm>
          <a:prstGeom prst="rect">
            <a:avLst/>
          </a:prstGeom>
        </p:spPr>
        <p:txBody>
          <a:bodyPr>
            <a:spAutoFit/>
          </a:bodyPr>
          <a:lstStyle/>
          <a:p>
            <a:r>
              <a:rPr lang="en-US" altLang="ko-KR" sz="1000" dirty="0" smtClean="0"/>
              <a:t>From http</a:t>
            </a:r>
            <a:r>
              <a:rPr lang="en-US" altLang="ko-KR" sz="1000" dirty="0" smtClean="0"/>
              <a:t>://jumk.de/astronomie/about-stars/white-dwarfs.shtml</a:t>
            </a:r>
            <a:endParaRPr lang="ko-KR" altLang="en-US" sz="1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http://wolgemuthe.psd401.net/Global%20sci/05%20-%20astronomy/images/scaleBlueSuperGiant.jpg"/>
          <p:cNvPicPr>
            <a:picLocks noChangeAspect="1" noChangeArrowheads="1"/>
          </p:cNvPicPr>
          <p:nvPr/>
        </p:nvPicPr>
        <p:blipFill>
          <a:blip r:embed="rId2" cstate="print"/>
          <a:srcRect/>
          <a:stretch>
            <a:fillRect/>
          </a:stretch>
        </p:blipFill>
        <p:spPr bwMode="auto">
          <a:xfrm>
            <a:off x="467544" y="260648"/>
            <a:ext cx="8372475" cy="5495925"/>
          </a:xfrm>
          <a:prstGeom prst="rect">
            <a:avLst/>
          </a:prstGeom>
          <a:noFill/>
        </p:spPr>
      </p:pic>
      <p:sp>
        <p:nvSpPr>
          <p:cNvPr id="3" name="직사각형 2"/>
          <p:cNvSpPr/>
          <p:nvPr/>
        </p:nvSpPr>
        <p:spPr>
          <a:xfrm>
            <a:off x="467544" y="5805264"/>
            <a:ext cx="8424936" cy="246221"/>
          </a:xfrm>
          <a:prstGeom prst="rect">
            <a:avLst/>
          </a:prstGeom>
        </p:spPr>
        <p:txBody>
          <a:bodyPr wrap="square">
            <a:spAutoFit/>
          </a:bodyPr>
          <a:lstStyle/>
          <a:p>
            <a:r>
              <a:rPr lang="en-US" altLang="ko-KR" sz="1000" dirty="0" smtClean="0"/>
              <a:t>From http</a:t>
            </a:r>
            <a:r>
              <a:rPr lang="en-US" altLang="ko-KR" sz="1000" dirty="0" smtClean="0"/>
              <a:t>://wolgemuthe.psd401.net/Global%20sci/05%20-%20astronomy/lessonplans/05astro00.html</a:t>
            </a:r>
            <a:endParaRPr lang="ko-KR" altLang="en-US" sz="1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http://starcraftscience.com/wp-content/uploads/2010/09/supernova_3.jpg"/>
          <p:cNvPicPr>
            <a:picLocks noChangeAspect="1" noChangeArrowheads="1"/>
          </p:cNvPicPr>
          <p:nvPr/>
        </p:nvPicPr>
        <p:blipFill>
          <a:blip r:embed="rId2" cstate="print"/>
          <a:srcRect/>
          <a:stretch>
            <a:fillRect/>
          </a:stretch>
        </p:blipFill>
        <p:spPr bwMode="auto">
          <a:xfrm>
            <a:off x="2843808" y="332656"/>
            <a:ext cx="6096000" cy="4572000"/>
          </a:xfrm>
          <a:prstGeom prst="rect">
            <a:avLst/>
          </a:prstGeom>
          <a:noFill/>
        </p:spPr>
      </p:pic>
      <p:pic>
        <p:nvPicPr>
          <p:cNvPr id="28674" name="Picture 2" descr="Life cycle of a massive star"/>
          <p:cNvPicPr>
            <a:picLocks noChangeAspect="1" noChangeArrowheads="1"/>
          </p:cNvPicPr>
          <p:nvPr/>
        </p:nvPicPr>
        <p:blipFill>
          <a:blip r:embed="rId3" cstate="print"/>
          <a:srcRect/>
          <a:stretch>
            <a:fillRect/>
          </a:stretch>
        </p:blipFill>
        <p:spPr bwMode="auto">
          <a:xfrm>
            <a:off x="323528" y="332656"/>
            <a:ext cx="2971800" cy="1809751"/>
          </a:xfrm>
          <a:prstGeom prst="rect">
            <a:avLst/>
          </a:prstGeom>
          <a:noFill/>
        </p:spPr>
      </p:pic>
      <p:sp>
        <p:nvSpPr>
          <p:cNvPr id="4" name="직사각형 3"/>
          <p:cNvSpPr/>
          <p:nvPr/>
        </p:nvSpPr>
        <p:spPr>
          <a:xfrm>
            <a:off x="3275856" y="5013176"/>
            <a:ext cx="4572000" cy="553998"/>
          </a:xfrm>
          <a:prstGeom prst="rect">
            <a:avLst/>
          </a:prstGeom>
        </p:spPr>
        <p:txBody>
          <a:bodyPr>
            <a:spAutoFit/>
          </a:bodyPr>
          <a:lstStyle/>
          <a:p>
            <a:r>
              <a:rPr lang="en-US" altLang="ko-KR" sz="1000" dirty="0" smtClean="0"/>
              <a:t>The Crab Nebula was a star once. It exploded as a supernova in 1054, and was so bright that it was visible during the day for 23 days and at night for two years. At its center is the Crab Pulsar: a rapidly spinning neutron star.</a:t>
            </a:r>
            <a:endParaRPr lang="en-US" altLang="ko-KR" sz="1000" dirty="0"/>
          </a:p>
        </p:txBody>
      </p:sp>
      <p:sp>
        <p:nvSpPr>
          <p:cNvPr id="5" name="직사각형 4"/>
          <p:cNvSpPr/>
          <p:nvPr/>
        </p:nvSpPr>
        <p:spPr>
          <a:xfrm>
            <a:off x="3203848" y="5805264"/>
            <a:ext cx="4572000" cy="246221"/>
          </a:xfrm>
          <a:prstGeom prst="rect">
            <a:avLst/>
          </a:prstGeom>
        </p:spPr>
        <p:txBody>
          <a:bodyPr>
            <a:spAutoFit/>
          </a:bodyPr>
          <a:lstStyle/>
          <a:p>
            <a:r>
              <a:rPr lang="en-US" altLang="ko-KR" sz="1000" dirty="0" smtClean="0"/>
              <a:t>From http</a:t>
            </a:r>
            <a:r>
              <a:rPr lang="en-US" altLang="ko-KR" sz="1000" dirty="0" smtClean="0"/>
              <a:t>://starcraftscience.com/2010/09/13/what-is-a-supernova/</a:t>
            </a:r>
            <a:endParaRPr lang="ko-KR" altLang="en-US" sz="1000" dirty="0"/>
          </a:p>
        </p:txBody>
      </p:sp>
      <p:sp>
        <p:nvSpPr>
          <p:cNvPr id="6" name="직사각형 5"/>
          <p:cNvSpPr/>
          <p:nvPr/>
        </p:nvSpPr>
        <p:spPr>
          <a:xfrm>
            <a:off x="179512" y="2276872"/>
            <a:ext cx="2646040" cy="553998"/>
          </a:xfrm>
          <a:prstGeom prst="rect">
            <a:avLst/>
          </a:prstGeom>
        </p:spPr>
        <p:txBody>
          <a:bodyPr wrap="square">
            <a:spAutoFit/>
          </a:bodyPr>
          <a:lstStyle/>
          <a:p>
            <a:r>
              <a:rPr lang="en-US" altLang="ko-KR" sz="1000" dirty="0" smtClean="0"/>
              <a:t>From http</a:t>
            </a:r>
            <a:r>
              <a:rPr lang="en-US" altLang="ko-KR" sz="1000" dirty="0" smtClean="0"/>
              <a:t>://imagine.gsfc.nasa.gov/docs/science/know_l1/supernovae.html</a:t>
            </a:r>
            <a:endParaRPr lang="ko-KR" altLang="en-US"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astro.umd.edu/~miller/Images/NStarInt.jpeg"/>
          <p:cNvPicPr>
            <a:picLocks noChangeAspect="1" noChangeArrowheads="1"/>
          </p:cNvPicPr>
          <p:nvPr/>
        </p:nvPicPr>
        <p:blipFill>
          <a:blip r:embed="rId2" cstate="print"/>
          <a:srcRect/>
          <a:stretch>
            <a:fillRect/>
          </a:stretch>
        </p:blipFill>
        <p:spPr bwMode="auto">
          <a:xfrm>
            <a:off x="611560" y="332656"/>
            <a:ext cx="4972050" cy="5591176"/>
          </a:xfrm>
          <a:prstGeom prst="rect">
            <a:avLst/>
          </a:prstGeom>
          <a:noFill/>
        </p:spPr>
      </p:pic>
      <p:sp>
        <p:nvSpPr>
          <p:cNvPr id="3" name="직사각형 2"/>
          <p:cNvSpPr/>
          <p:nvPr/>
        </p:nvSpPr>
        <p:spPr>
          <a:xfrm>
            <a:off x="611560" y="6093296"/>
            <a:ext cx="2876108" cy="246221"/>
          </a:xfrm>
          <a:prstGeom prst="rect">
            <a:avLst/>
          </a:prstGeom>
        </p:spPr>
        <p:txBody>
          <a:bodyPr wrap="none">
            <a:spAutoFit/>
          </a:bodyPr>
          <a:lstStyle/>
          <a:p>
            <a:r>
              <a:rPr lang="en-US" altLang="ko-KR" sz="1000" dirty="0" smtClean="0"/>
              <a:t>From http</a:t>
            </a:r>
            <a:r>
              <a:rPr lang="en-US" altLang="ko-KR" sz="1000" dirty="0" smtClean="0"/>
              <a:t>://www.astro.umd.edu/~miller/nstar.html</a:t>
            </a:r>
            <a:endParaRPr lang="ko-KR" altLang="en-US" sz="1000" dirty="0"/>
          </a:p>
        </p:txBody>
      </p:sp>
      <p:sp>
        <p:nvSpPr>
          <p:cNvPr id="4" name="직사각형 3"/>
          <p:cNvSpPr/>
          <p:nvPr/>
        </p:nvSpPr>
        <p:spPr>
          <a:xfrm>
            <a:off x="5724128" y="332656"/>
            <a:ext cx="3168352" cy="5940088"/>
          </a:xfrm>
          <a:prstGeom prst="rect">
            <a:avLst/>
          </a:prstGeom>
        </p:spPr>
        <p:txBody>
          <a:bodyPr wrap="square">
            <a:spAutoFit/>
          </a:bodyPr>
          <a:lstStyle/>
          <a:p>
            <a:r>
              <a:rPr lang="en-US" altLang="ko-KR" sz="1000" dirty="0" smtClean="0"/>
              <a:t>Neutron stars are believed to form in supernovae such as the one that formed the </a:t>
            </a:r>
            <a:r>
              <a:rPr lang="en-US" altLang="ko-KR" sz="1000" dirty="0" smtClean="0">
                <a:hlinkClick r:id="rId3" action="ppaction://hlinkfile"/>
              </a:rPr>
              <a:t>Crab Nebula</a:t>
            </a:r>
            <a:r>
              <a:rPr lang="en-US" altLang="ko-KR" sz="1000" dirty="0" smtClean="0"/>
              <a:t> (or check out this cool </a:t>
            </a:r>
            <a:r>
              <a:rPr lang="en-US" altLang="ko-KR" sz="1000" dirty="0" smtClean="0">
                <a:hlinkClick r:id="rId4" action="ppaction://hlinkfile"/>
              </a:rPr>
              <a:t>X-ray image</a:t>
            </a:r>
            <a:r>
              <a:rPr lang="en-US" altLang="ko-KR" sz="1000" dirty="0" smtClean="0"/>
              <a:t> of the nebula, from the Chandra X-ray Observatory). The stars that eventually become neutron stars are thought to start out with about 8 to 20-30 times the mass of our sun. These numbers are probably going to change as supernova simulations become more precise, but it appears that for initial masses much less than 8 solar masses the star becomes a white dwarf, whereas for initial masses a lot higher than 20-30 solar masses you get a black hole instead (this may have happened with </a:t>
            </a:r>
            <a:r>
              <a:rPr lang="en-US" altLang="ko-KR" sz="1000" dirty="0" smtClean="0">
                <a:hlinkClick r:id="rId5" action="ppaction://hlinkfile"/>
              </a:rPr>
              <a:t>Supernova 1987A</a:t>
            </a:r>
            <a:r>
              <a:rPr lang="en-US" altLang="ko-KR" sz="1000" dirty="0" smtClean="0"/>
              <a:t>, although detection of neutrinos in the first few seconds of the supernova suggests that at least initially it was a neutron star). In any case, the basic idea is that when the central part of the star fuses its way to iron, it can't go any farther because at low pressures iron 56 has the highest binding energy per nucleon of any element, so fusion or fission of iron 56 requires an energy input. Thus, the iron core just accumulates until it gets to about 1.4 solar masses (the "Chandrasekhar mass"), at which point the electron degeneracy pressure that had been supporting it against gravity gives up the ghost and collapses inward. At the very high pressures involved in this collapse, it is energetically favorable to combine protons and electrons to form neutrons plus neutrinos. The neutrinos escape after scattering a bit and helping the supernova happen, and the neutrons settle down to become a neutron star, with neutron degeneracy managing to oppose gravity. Since the supernova rate is around 1 per 30 years, and because most supernovae probably make neutron stars instead of black holes, in the 10 billion year lifetime of the galaxy there have probably been 10^8 to 10^9 neutron stars formed. One other way, maybe, of forming neutron stars is to have a white dwarf accrete enough mass to push over the Chandrasekhar mass, causing a collapse. This is speculative, though, so I won't talk about it further</a:t>
            </a:r>
            <a:endParaRPr lang="en-US" altLang="ko-KR" sz="1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File:Black Hole Milkyway.jpg">
            <a:hlinkClick r:id="rId2"/>
          </p:cNvPr>
          <p:cNvPicPr>
            <a:picLocks noChangeAspect="1" noChangeArrowheads="1"/>
          </p:cNvPicPr>
          <p:nvPr/>
        </p:nvPicPr>
        <p:blipFill>
          <a:blip r:embed="rId3" cstate="print"/>
          <a:srcRect/>
          <a:stretch>
            <a:fillRect/>
          </a:stretch>
        </p:blipFill>
        <p:spPr bwMode="auto">
          <a:xfrm>
            <a:off x="1043608" y="116632"/>
            <a:ext cx="7143750" cy="5715000"/>
          </a:xfrm>
          <a:prstGeom prst="rect">
            <a:avLst/>
          </a:prstGeom>
          <a:noFill/>
        </p:spPr>
      </p:pic>
      <p:sp>
        <p:nvSpPr>
          <p:cNvPr id="3" name="직사각형 2"/>
          <p:cNvSpPr/>
          <p:nvPr/>
        </p:nvSpPr>
        <p:spPr>
          <a:xfrm>
            <a:off x="1115616" y="6453336"/>
            <a:ext cx="4572000" cy="246221"/>
          </a:xfrm>
          <a:prstGeom prst="rect">
            <a:avLst/>
          </a:prstGeom>
        </p:spPr>
        <p:txBody>
          <a:bodyPr>
            <a:spAutoFit/>
          </a:bodyPr>
          <a:lstStyle/>
          <a:p>
            <a:r>
              <a:rPr lang="en-US" altLang="ko-KR" sz="1000" dirty="0" smtClean="0"/>
              <a:t>From http</a:t>
            </a:r>
            <a:r>
              <a:rPr lang="en-US" altLang="ko-KR" sz="1000" dirty="0" smtClean="0"/>
              <a:t>://en.wikipedia.org/wiki/File:Black_Hole_Milkyway.jpg</a:t>
            </a:r>
            <a:endParaRPr lang="ko-KR" altLang="en-US" sz="1000" dirty="0"/>
          </a:p>
        </p:txBody>
      </p:sp>
      <p:sp>
        <p:nvSpPr>
          <p:cNvPr id="4" name="직사각형 3"/>
          <p:cNvSpPr/>
          <p:nvPr/>
        </p:nvSpPr>
        <p:spPr>
          <a:xfrm>
            <a:off x="1043608" y="5949280"/>
            <a:ext cx="4572000" cy="400110"/>
          </a:xfrm>
          <a:prstGeom prst="rect">
            <a:avLst/>
          </a:prstGeom>
        </p:spPr>
        <p:txBody>
          <a:bodyPr>
            <a:spAutoFit/>
          </a:bodyPr>
          <a:lstStyle/>
          <a:p>
            <a:r>
              <a:rPr lang="en-US" altLang="ko-KR" sz="1000" dirty="0" smtClean="0"/>
              <a:t>A simulated Black Hole of ten solar masses as seen from a distance of 600km with the Milky Way in the background (horizontal camera opening </a:t>
            </a:r>
            <a:endParaRPr lang="ko-KR" altLang="en-US"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5805264"/>
            <a:ext cx="4824536" cy="923330"/>
          </a:xfrm>
          <a:prstGeom prst="rect">
            <a:avLst/>
          </a:prstGeom>
          <a:noFill/>
        </p:spPr>
        <p:txBody>
          <a:bodyPr wrap="square" rtlCol="0">
            <a:spAutoFit/>
          </a:bodyPr>
          <a:lstStyle/>
          <a:p>
            <a:r>
              <a:rPr lang="en-US" altLang="ko-KR" dirty="0" smtClean="0"/>
              <a:t>(Clockwise Form top left, Einstein, Friedman, Lemaitre, Hoyle, Gamow, Hubble, Penzias, and Wilson)</a:t>
            </a:r>
            <a:endParaRPr lang="ko-KR" altLang="en-US" dirty="0"/>
          </a:p>
        </p:txBody>
      </p:sp>
      <p:pic>
        <p:nvPicPr>
          <p:cNvPr id="4098" name="Picture 2" descr="http://upload.wikimedia.org/wikipedia/commons/thumb/f/f5/Einstein_1921_portrait2.jpg/220px-Einstein_1921_portrait2.jpg">
            <a:hlinkClick r:id="rId2"/>
          </p:cNvPr>
          <p:cNvPicPr>
            <a:picLocks noChangeAspect="1" noChangeArrowheads="1"/>
          </p:cNvPicPr>
          <p:nvPr/>
        </p:nvPicPr>
        <p:blipFill>
          <a:blip r:embed="rId3" cstate="print"/>
          <a:srcRect/>
          <a:stretch>
            <a:fillRect/>
          </a:stretch>
        </p:blipFill>
        <p:spPr bwMode="auto">
          <a:xfrm>
            <a:off x="179512" y="620688"/>
            <a:ext cx="2095500" cy="2619375"/>
          </a:xfrm>
          <a:prstGeom prst="rect">
            <a:avLst/>
          </a:prstGeom>
          <a:noFill/>
        </p:spPr>
      </p:pic>
      <p:pic>
        <p:nvPicPr>
          <p:cNvPr id="4100" name="Picture 4" descr="http://upload.wikimedia.org/wikipedia/commons/thumb/6/62/Aleksandr_Fridman.png/200px-Aleksandr_Fridman.png">
            <a:hlinkClick r:id="rId4"/>
          </p:cNvPr>
          <p:cNvPicPr>
            <a:picLocks noChangeAspect="1" noChangeArrowheads="1"/>
          </p:cNvPicPr>
          <p:nvPr/>
        </p:nvPicPr>
        <p:blipFill>
          <a:blip r:embed="rId5" cstate="print"/>
          <a:srcRect/>
          <a:stretch>
            <a:fillRect/>
          </a:stretch>
        </p:blipFill>
        <p:spPr bwMode="auto">
          <a:xfrm>
            <a:off x="2339752" y="404664"/>
            <a:ext cx="1905000" cy="3181350"/>
          </a:xfrm>
          <a:prstGeom prst="rect">
            <a:avLst/>
          </a:prstGeom>
          <a:noFill/>
        </p:spPr>
      </p:pic>
      <p:pic>
        <p:nvPicPr>
          <p:cNvPr id="4102" name="Picture 6" descr="http://upload.wikimedia.org/wikipedia/commons/thumb/5/52/Lemaitre.jpg/250px-Lemaitre.jpg">
            <a:hlinkClick r:id="rId6"/>
          </p:cNvPr>
          <p:cNvPicPr>
            <a:picLocks noChangeAspect="1" noChangeArrowheads="1"/>
          </p:cNvPicPr>
          <p:nvPr/>
        </p:nvPicPr>
        <p:blipFill>
          <a:blip r:embed="rId7" cstate="print"/>
          <a:srcRect/>
          <a:stretch>
            <a:fillRect/>
          </a:stretch>
        </p:blipFill>
        <p:spPr bwMode="auto">
          <a:xfrm>
            <a:off x="4283968" y="86865"/>
            <a:ext cx="2381250" cy="3486151"/>
          </a:xfrm>
          <a:prstGeom prst="rect">
            <a:avLst/>
          </a:prstGeom>
          <a:noFill/>
        </p:spPr>
      </p:pic>
      <p:pic>
        <p:nvPicPr>
          <p:cNvPr id="4104" name="Picture 8" descr="http://upload.wikimedia.org/wikipedia/en/thumb/f/ff/Fred_Hoyle.jpg/250px-Fred_Hoyle.jpg">
            <a:hlinkClick r:id="rId8"/>
          </p:cNvPr>
          <p:cNvPicPr>
            <a:picLocks noChangeAspect="1" noChangeArrowheads="1"/>
          </p:cNvPicPr>
          <p:nvPr/>
        </p:nvPicPr>
        <p:blipFill>
          <a:blip r:embed="rId9" cstate="print"/>
          <a:srcRect/>
          <a:stretch>
            <a:fillRect/>
          </a:stretch>
        </p:blipFill>
        <p:spPr bwMode="auto">
          <a:xfrm>
            <a:off x="6727254" y="620688"/>
            <a:ext cx="2381250" cy="2381250"/>
          </a:xfrm>
          <a:prstGeom prst="rect">
            <a:avLst/>
          </a:prstGeom>
          <a:noFill/>
        </p:spPr>
      </p:pic>
      <p:pic>
        <p:nvPicPr>
          <p:cNvPr id="4106" name="Picture 10" descr="http://upload.wikimedia.org/wikipedia/commons/thumb/6/67/GamovGA_1930.jpg/150px-GamovGA_1930.jpg">
            <a:hlinkClick r:id="rId10"/>
          </p:cNvPr>
          <p:cNvPicPr>
            <a:picLocks noChangeAspect="1" noChangeArrowheads="1"/>
          </p:cNvPicPr>
          <p:nvPr/>
        </p:nvPicPr>
        <p:blipFill>
          <a:blip r:embed="rId11" cstate="print"/>
          <a:srcRect/>
          <a:stretch>
            <a:fillRect/>
          </a:stretch>
        </p:blipFill>
        <p:spPr bwMode="auto">
          <a:xfrm>
            <a:off x="7452320" y="3789040"/>
            <a:ext cx="1428750" cy="1933576"/>
          </a:xfrm>
          <a:prstGeom prst="rect">
            <a:avLst/>
          </a:prstGeom>
          <a:noFill/>
        </p:spPr>
      </p:pic>
      <p:pic>
        <p:nvPicPr>
          <p:cNvPr id="4108" name="Picture 12" descr="http://upload.wikimedia.org/wikipedia/en/thumb/e/e5/Edwin_Hubble_with_pipe.jpg/220px-Edwin_Hubble_with_pipe.jpg">
            <a:hlinkClick r:id="rId12"/>
          </p:cNvPr>
          <p:cNvPicPr>
            <a:picLocks noChangeAspect="1" noChangeArrowheads="1"/>
          </p:cNvPicPr>
          <p:nvPr/>
        </p:nvPicPr>
        <p:blipFill>
          <a:blip r:embed="rId13" cstate="print"/>
          <a:srcRect/>
          <a:stretch>
            <a:fillRect/>
          </a:stretch>
        </p:blipFill>
        <p:spPr bwMode="auto">
          <a:xfrm>
            <a:off x="5292080" y="3717032"/>
            <a:ext cx="2095500" cy="2628900"/>
          </a:xfrm>
          <a:prstGeom prst="rect">
            <a:avLst/>
          </a:prstGeom>
          <a:noFill/>
        </p:spPr>
      </p:pic>
      <p:pic>
        <p:nvPicPr>
          <p:cNvPr id="4110" name="Picture 14" descr="http://upload.wikimedia.org/wikipedia/commons/thumb/7/75/Arno_Penzias.jpg/220px-Arno_Penzias.jpg">
            <a:hlinkClick r:id="rId14"/>
          </p:cNvPr>
          <p:cNvPicPr>
            <a:picLocks noChangeAspect="1" noChangeArrowheads="1"/>
          </p:cNvPicPr>
          <p:nvPr/>
        </p:nvPicPr>
        <p:blipFill>
          <a:blip r:embed="rId15" cstate="print"/>
          <a:srcRect/>
          <a:stretch>
            <a:fillRect/>
          </a:stretch>
        </p:blipFill>
        <p:spPr bwMode="auto">
          <a:xfrm>
            <a:off x="3131840" y="3789040"/>
            <a:ext cx="2095500" cy="1752600"/>
          </a:xfrm>
          <a:prstGeom prst="rect">
            <a:avLst/>
          </a:prstGeom>
          <a:noFill/>
        </p:spPr>
      </p:pic>
      <p:pic>
        <p:nvPicPr>
          <p:cNvPr id="4112" name="Picture 16" descr="http://upload.wikimedia.org/wikipedia/commons/thumb/b/b5/Wilson_penzias200.jpg/220px-Wilson_penzias200.jpg">
            <a:hlinkClick r:id="rId16"/>
          </p:cNvPr>
          <p:cNvPicPr>
            <a:picLocks noChangeAspect="1" noChangeArrowheads="1"/>
          </p:cNvPicPr>
          <p:nvPr/>
        </p:nvPicPr>
        <p:blipFill>
          <a:blip r:embed="rId17" cstate="print"/>
          <a:srcRect/>
          <a:stretch>
            <a:fillRect/>
          </a:stretch>
        </p:blipFill>
        <p:spPr bwMode="auto">
          <a:xfrm>
            <a:off x="755576" y="3789040"/>
            <a:ext cx="2095500" cy="1847851"/>
          </a:xfrm>
          <a:prstGeom prst="rect">
            <a:avLst/>
          </a:prstGeom>
          <a:noFill/>
        </p:spPr>
      </p:pic>
      <p:sp>
        <p:nvSpPr>
          <p:cNvPr id="16" name="TextBox 15"/>
          <p:cNvSpPr txBox="1"/>
          <p:nvPr/>
        </p:nvSpPr>
        <p:spPr>
          <a:xfrm>
            <a:off x="5436096" y="6381328"/>
            <a:ext cx="1521570" cy="246221"/>
          </a:xfrm>
          <a:prstGeom prst="rect">
            <a:avLst/>
          </a:prstGeom>
          <a:noFill/>
        </p:spPr>
        <p:txBody>
          <a:bodyPr wrap="none" rtlCol="0">
            <a:spAutoFit/>
          </a:bodyPr>
          <a:lstStyle/>
          <a:p>
            <a:r>
              <a:rPr lang="en-US" altLang="ko-KR" sz="1000" dirty="0" smtClean="0"/>
              <a:t>From www.wikipedia.org</a:t>
            </a:r>
            <a:endParaRPr lang="ko-KR" altLang="en-US"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coolcosmos.ipac.caltech.edu/cosmic_classroom/cosmic_reference/images/dopplerwaves.jpg"/>
          <p:cNvPicPr>
            <a:picLocks noChangeAspect="1" noChangeArrowheads="1"/>
          </p:cNvPicPr>
          <p:nvPr/>
        </p:nvPicPr>
        <p:blipFill>
          <a:blip r:embed="rId2" cstate="print"/>
          <a:srcRect/>
          <a:stretch>
            <a:fillRect/>
          </a:stretch>
        </p:blipFill>
        <p:spPr bwMode="auto">
          <a:xfrm>
            <a:off x="2699792" y="980728"/>
            <a:ext cx="3781425" cy="1600200"/>
          </a:xfrm>
          <a:prstGeom prst="rect">
            <a:avLst/>
          </a:prstGeom>
          <a:noFill/>
        </p:spPr>
      </p:pic>
      <p:pic>
        <p:nvPicPr>
          <p:cNvPr id="19460" name="Picture 4" descr="http://coolcosmos.ipac.caltech.edu/cosmic_classroom/cosmic_reference/images/redshift.gif"/>
          <p:cNvPicPr>
            <a:picLocks noChangeAspect="1" noChangeArrowheads="1" noCrop="1"/>
          </p:cNvPicPr>
          <p:nvPr/>
        </p:nvPicPr>
        <p:blipFill>
          <a:blip r:embed="rId3" cstate="print"/>
          <a:srcRect/>
          <a:stretch>
            <a:fillRect/>
          </a:stretch>
        </p:blipFill>
        <p:spPr bwMode="auto">
          <a:xfrm>
            <a:off x="3059832" y="2780928"/>
            <a:ext cx="3333750" cy="714375"/>
          </a:xfrm>
          <a:prstGeom prst="rect">
            <a:avLst/>
          </a:prstGeom>
          <a:noFill/>
        </p:spPr>
      </p:pic>
      <p:pic>
        <p:nvPicPr>
          <p:cNvPr id="19462" name="Picture 6" descr="http://coolcosmos.ipac.caltech.edu/cosmic_classroom/cosmic_reference/images/dopplerspec.jpg"/>
          <p:cNvPicPr>
            <a:picLocks noChangeAspect="1" noChangeArrowheads="1"/>
          </p:cNvPicPr>
          <p:nvPr/>
        </p:nvPicPr>
        <p:blipFill>
          <a:blip r:embed="rId4" cstate="print"/>
          <a:srcRect/>
          <a:stretch>
            <a:fillRect/>
          </a:stretch>
        </p:blipFill>
        <p:spPr bwMode="auto">
          <a:xfrm>
            <a:off x="2411760" y="3717032"/>
            <a:ext cx="5048250" cy="2143125"/>
          </a:xfrm>
          <a:prstGeom prst="rect">
            <a:avLst/>
          </a:prstGeom>
          <a:noFill/>
        </p:spPr>
      </p:pic>
      <p:sp>
        <p:nvSpPr>
          <p:cNvPr id="5" name="직사각형 4"/>
          <p:cNvSpPr/>
          <p:nvPr/>
        </p:nvSpPr>
        <p:spPr>
          <a:xfrm>
            <a:off x="2627784" y="5949280"/>
            <a:ext cx="5184576" cy="246221"/>
          </a:xfrm>
          <a:prstGeom prst="rect">
            <a:avLst/>
          </a:prstGeom>
        </p:spPr>
        <p:txBody>
          <a:bodyPr wrap="square">
            <a:spAutoFit/>
          </a:bodyPr>
          <a:lstStyle/>
          <a:p>
            <a:r>
              <a:rPr lang="en-US" altLang="ko-KR" sz="1000" dirty="0" smtClean="0"/>
              <a:t>From http://coolcosmos.ipac.caltech.edu/cosmic_classroom/cosmic_reference/redshift.html</a:t>
            </a:r>
            <a:endParaRPr lang="ko-KR" altLang="en-US"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The Big Bang"/>
          <p:cNvPicPr>
            <a:picLocks noChangeAspect="1" noChangeArrowheads="1"/>
          </p:cNvPicPr>
          <p:nvPr/>
        </p:nvPicPr>
        <p:blipFill>
          <a:blip r:embed="rId2" cstate="print"/>
          <a:srcRect/>
          <a:stretch>
            <a:fillRect/>
          </a:stretch>
        </p:blipFill>
        <p:spPr bwMode="auto">
          <a:xfrm>
            <a:off x="899592" y="95249"/>
            <a:ext cx="7315200" cy="676275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0" name="Picture 6" descr="http://api.ning.com/files/snQX22FCS4S5OoNbBTpEILSJ7mNDBMppjkoqOAPOlUVWAgTPGlXDqtwbxlxnmwjHCTtHzdKTmb-mRxVtFoMBMNNL7cea*XA7/universe_original.jpg"/>
          <p:cNvPicPr>
            <a:picLocks noChangeAspect="1" noChangeArrowheads="1"/>
          </p:cNvPicPr>
          <p:nvPr/>
        </p:nvPicPr>
        <p:blipFill>
          <a:blip r:embed="rId2" cstate="print"/>
          <a:srcRect/>
          <a:stretch>
            <a:fillRect/>
          </a:stretch>
        </p:blipFill>
        <p:spPr bwMode="auto">
          <a:xfrm>
            <a:off x="755576" y="41701"/>
            <a:ext cx="7655471" cy="6483643"/>
          </a:xfrm>
          <a:prstGeom prst="rect">
            <a:avLst/>
          </a:prstGeom>
          <a:noFill/>
        </p:spPr>
      </p:pic>
      <p:sp>
        <p:nvSpPr>
          <p:cNvPr id="5" name="직사각형 4"/>
          <p:cNvSpPr/>
          <p:nvPr/>
        </p:nvSpPr>
        <p:spPr>
          <a:xfrm>
            <a:off x="359024" y="6525344"/>
            <a:ext cx="8784976" cy="246221"/>
          </a:xfrm>
          <a:prstGeom prst="rect">
            <a:avLst/>
          </a:prstGeom>
        </p:spPr>
        <p:txBody>
          <a:bodyPr wrap="square">
            <a:spAutoFit/>
          </a:bodyPr>
          <a:lstStyle/>
          <a:p>
            <a:r>
              <a:rPr lang="en-US" altLang="ko-KR" sz="1000" dirty="0" smtClean="0"/>
              <a:t>From http://www.atheistnexus.org/group/originsuniverselifehumankindanddarwin/forum/topics/the-birth-of-the-universe-big?xg_source=activity</a:t>
            </a:r>
            <a:endParaRPr lang="ko-KR" alt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api.ning.com/files/snQX22FCS4Q3N-MjZZQP-N9uY5v6sctTkZfc45FQYJrq0q-eFI6pHOdRnNg3cdZn-Lw7-kqN3KJwZjeSS1-9iUo40zNuf3hP/bigBang.jpg"/>
          <p:cNvPicPr>
            <a:picLocks noChangeAspect="1" noChangeArrowheads="1"/>
          </p:cNvPicPr>
          <p:nvPr/>
        </p:nvPicPr>
        <p:blipFill>
          <a:blip r:embed="rId2" cstate="print"/>
          <a:srcRect/>
          <a:stretch>
            <a:fillRect/>
          </a:stretch>
        </p:blipFill>
        <p:spPr bwMode="auto">
          <a:xfrm>
            <a:off x="1691680" y="1038200"/>
            <a:ext cx="5781675" cy="4191000"/>
          </a:xfrm>
          <a:prstGeom prst="rect">
            <a:avLst/>
          </a:prstGeom>
          <a:noFill/>
        </p:spPr>
      </p:pic>
      <p:sp>
        <p:nvSpPr>
          <p:cNvPr id="3" name="직사각형 2"/>
          <p:cNvSpPr/>
          <p:nvPr/>
        </p:nvSpPr>
        <p:spPr>
          <a:xfrm>
            <a:off x="359024" y="6525344"/>
            <a:ext cx="8784976" cy="246221"/>
          </a:xfrm>
          <a:prstGeom prst="rect">
            <a:avLst/>
          </a:prstGeom>
        </p:spPr>
        <p:txBody>
          <a:bodyPr wrap="square">
            <a:spAutoFit/>
          </a:bodyPr>
          <a:lstStyle/>
          <a:p>
            <a:r>
              <a:rPr lang="en-US" altLang="ko-KR" sz="1000" dirty="0" smtClean="0"/>
              <a:t>From http://www.atheistnexus.org/group/originsuniverselifehumankindanddarwin/forum/topics/the-birth-of-the-universe-big?xg_source=activity</a:t>
            </a:r>
            <a:endParaRPr lang="ko-KR" altLang="en-US"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Ch.2. </a:t>
            </a:r>
            <a:endParaRPr lang="ko-KR" altLang="en-US" dirty="0"/>
          </a:p>
        </p:txBody>
      </p:sp>
      <p:sp>
        <p:nvSpPr>
          <p:cNvPr id="3" name="내용 개체 틀 2"/>
          <p:cNvSpPr>
            <a:spLocks noGrp="1"/>
          </p:cNvSpPr>
          <p:nvPr>
            <p:ph idx="1"/>
          </p:nvPr>
        </p:nvSpPr>
        <p:spPr/>
        <p:txBody>
          <a:bodyPr>
            <a:normAutofit/>
          </a:bodyPr>
          <a:lstStyle/>
          <a:p>
            <a:r>
              <a:rPr lang="en-US" altLang="ko-KR" dirty="0" smtClean="0"/>
              <a:t>Stella evolution</a:t>
            </a:r>
          </a:p>
          <a:p>
            <a:pPr lvl="1"/>
            <a:r>
              <a:rPr lang="en-US" altLang="ko-KR" dirty="0" smtClean="0"/>
              <a:t>Universe:</a:t>
            </a:r>
            <a:endParaRPr lang="en-US" altLang="ko-KR" dirty="0" smtClean="0"/>
          </a:p>
          <a:p>
            <a:pPr lvl="2"/>
            <a:r>
              <a:rPr lang="en-US" altLang="ko-KR" dirty="0" smtClean="0"/>
              <a:t>A star system = Star(s) + planets + satellites + meteorites + asteroids + comets +others</a:t>
            </a:r>
            <a:endParaRPr lang="en-US" altLang="ko-KR" dirty="0" smtClean="0"/>
          </a:p>
          <a:p>
            <a:pPr lvl="2"/>
            <a:r>
              <a:rPr lang="en-US" altLang="ko-KR" dirty="0" smtClean="0"/>
              <a:t>Star + star + .. </a:t>
            </a:r>
            <a:r>
              <a:rPr lang="en-US" altLang="ko-KR" dirty="0" smtClean="0">
                <a:sym typeface="Wingdings" pitchFamily="2" charset="2"/>
              </a:rPr>
              <a:t> Galaxy &lt; Galaxy group &lt; Universe</a:t>
            </a:r>
            <a:endParaRPr lang="en-US" altLang="ko-KR" dirty="0" smtClean="0"/>
          </a:p>
          <a:p>
            <a:pPr lvl="1"/>
            <a:r>
              <a:rPr lang="en-US" altLang="ko-KR" dirty="0" smtClean="0"/>
              <a:t>A star may be the elementary constituent of universe</a:t>
            </a:r>
            <a:endParaRPr lang="en-US" altLang="ko-KR" dirty="0" smtClean="0">
              <a:sym typeface="Wingdings" pitchFamily="2" charset="2"/>
            </a:endParaRPr>
          </a:p>
          <a:p>
            <a:pPr lvl="1"/>
            <a:r>
              <a:rPr lang="en-US" altLang="ko-KR" dirty="0" smtClean="0">
                <a:sym typeface="Wingdings" pitchFamily="2" charset="2"/>
              </a:rPr>
              <a:t>Stars also have life cycles, whose processes we call </a:t>
            </a:r>
            <a:r>
              <a:rPr lang="en-US" altLang="ko-KR" dirty="0" smtClean="0">
                <a:sym typeface="Wingdings" pitchFamily="2" charset="2"/>
              </a:rPr>
              <a:t>‘</a:t>
            </a:r>
            <a:r>
              <a:rPr lang="en-US" altLang="ko-KR" dirty="0" err="1" smtClean="0">
                <a:sym typeface="Wingdings" pitchFamily="2" charset="2"/>
              </a:rPr>
              <a:t>stella</a:t>
            </a:r>
            <a:r>
              <a:rPr lang="en-US" altLang="ko-KR" dirty="0" smtClean="0">
                <a:sym typeface="Wingdings" pitchFamily="2" charset="2"/>
              </a:rPr>
              <a:t> evolution’</a:t>
            </a:r>
            <a:endParaRPr lang="en-US" altLang="ko-KR"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457200" y="404664"/>
            <a:ext cx="8229600" cy="6120680"/>
          </a:xfrm>
          <a:prstGeom prst="rect">
            <a:avLst/>
          </a:prstGeom>
        </p:spPr>
        <p:txBody>
          <a:bodyPr>
            <a:normAutofit fontScale="92500" lnSpcReduction="20000"/>
          </a:bodyPr>
          <a:lstStyle/>
          <a:p>
            <a:pPr marL="438912" marR="0" lvl="0" indent="-320040" algn="l" defTabSz="914400" rtl="0" eaLnBrk="1" fontAlgn="auto" latinLnBrk="1" hangingPunct="1">
              <a:lnSpc>
                <a:spcPct val="100000"/>
              </a:lnSpc>
              <a:spcBef>
                <a:spcPts val="0"/>
              </a:spcBef>
              <a:spcAft>
                <a:spcPts val="0"/>
              </a:spcAft>
              <a:buClr>
                <a:schemeClr val="accent1"/>
              </a:buClr>
              <a:buSzPct val="80000"/>
              <a:buFont typeface="Wingdings 2"/>
              <a:buChar char=""/>
              <a:tabLst/>
              <a:defRPr/>
            </a:pPr>
            <a:r>
              <a:rPr kumimoji="0" lang="en-US" altLang="ko-KR" sz="3200" b="0" i="0" u="none" strike="noStrike" kern="1200" cap="none" spc="0" normalizeH="0" baseline="0" noProof="0" dirty="0" smtClean="0">
                <a:ln>
                  <a:noFill/>
                </a:ln>
                <a:solidFill>
                  <a:schemeClr val="tx1"/>
                </a:solidFill>
                <a:effectLst/>
                <a:uLnTx/>
                <a:uFillTx/>
                <a:latin typeface="+mn-lt"/>
                <a:ea typeface="+mn-ea"/>
                <a:cs typeface="+mn-cs"/>
              </a:rPr>
              <a:t>Stellar evolution</a:t>
            </a:r>
            <a:endParaRPr kumimoji="0" lang="en-US" altLang="ko-KR" sz="3200" b="0" i="0" u="none" strike="noStrike" kern="1200" cap="none" spc="0" normalizeH="0" baseline="0" noProof="0" dirty="0" smtClean="0">
              <a:ln>
                <a:noFill/>
              </a:ln>
              <a:solidFill>
                <a:schemeClr val="tx1"/>
              </a:solidFill>
              <a:effectLst/>
              <a:uLnTx/>
              <a:uFillTx/>
              <a:latin typeface="+mn-lt"/>
              <a:ea typeface="+mn-ea"/>
              <a:cs typeface="+mn-cs"/>
            </a:endParaRPr>
          </a:p>
          <a:p>
            <a:pPr marL="731520" lvl="1" indent="-274320">
              <a:spcBef>
                <a:spcPct val="20000"/>
              </a:spcBef>
              <a:buClr>
                <a:schemeClr val="accent2"/>
              </a:buClr>
              <a:buSzPct val="90000"/>
              <a:buFont typeface="Wingdings"/>
              <a:buChar char=""/>
            </a:pPr>
            <a:r>
              <a:rPr lang="en-US" altLang="ko-KR" sz="2800" dirty="0" smtClean="0"/>
              <a:t>Birth of a star from more dense (cooler) areas of nebulae (or molecular cloud in a galaxy)</a:t>
            </a:r>
            <a:endParaRPr lang="en-US" altLang="ko-KR" sz="2800" dirty="0" smtClean="0"/>
          </a:p>
          <a:p>
            <a:pPr marL="731520" lvl="1" indent="-274320">
              <a:spcBef>
                <a:spcPct val="20000"/>
              </a:spcBef>
              <a:buClr>
                <a:schemeClr val="accent2"/>
              </a:buClr>
              <a:buSzPct val="90000"/>
              <a:buFont typeface="Wingdings"/>
              <a:buChar char=""/>
            </a:pPr>
            <a:r>
              <a:rPr kumimoji="0" lang="en-US" altLang="ko-KR" sz="2800" b="0" i="0" u="none" strike="noStrike" kern="1200" cap="none" spc="0" normalizeH="0" baseline="0" noProof="0" dirty="0" err="1" smtClean="0">
                <a:ln>
                  <a:noFill/>
                </a:ln>
                <a:solidFill>
                  <a:schemeClr val="tx1"/>
                </a:solidFill>
                <a:effectLst/>
                <a:uLnTx/>
                <a:uFillTx/>
                <a:latin typeface="+mn-lt"/>
                <a:ea typeface="+mn-ea"/>
                <a:cs typeface="+mn-cs"/>
              </a:rPr>
              <a:t>Protostar</a:t>
            </a:r>
            <a:r>
              <a:rPr kumimoji="0" lang="en-US" altLang="ko-KR" sz="2800" b="0" i="0" u="none" strike="noStrike" kern="1200" cap="none" spc="0" normalizeH="0" noProof="0" dirty="0" smtClean="0">
                <a:ln>
                  <a:noFill/>
                </a:ln>
                <a:solidFill>
                  <a:schemeClr val="tx1"/>
                </a:solidFill>
                <a:effectLst/>
                <a:uLnTx/>
                <a:uFillTx/>
                <a:latin typeface="+mn-lt"/>
                <a:ea typeface="+mn-ea"/>
                <a:cs typeface="+mn-cs"/>
              </a:rPr>
              <a:t> of rotating superhot gas formed due to gravitational collapse</a:t>
            </a:r>
            <a:endParaRPr kumimoji="0" lang="en-US" altLang="ko-KR" sz="2800" b="0" i="0" u="none" strike="noStrike" kern="1200" cap="none" spc="0" normalizeH="0" baseline="0" noProof="0" dirty="0" smtClean="0">
              <a:ln>
                <a:noFill/>
              </a:ln>
              <a:solidFill>
                <a:schemeClr val="tx1"/>
              </a:solidFill>
              <a:effectLst/>
              <a:uLnTx/>
              <a:uFillTx/>
              <a:latin typeface="+mn-lt"/>
              <a:ea typeface="+mn-ea"/>
              <a:cs typeface="+mn-cs"/>
            </a:endParaRPr>
          </a:p>
          <a:p>
            <a:pPr marL="731520" lvl="1" indent="-274320">
              <a:spcBef>
                <a:spcPct val="20000"/>
              </a:spcBef>
              <a:buClr>
                <a:schemeClr val="accent2"/>
              </a:buClr>
              <a:buSzPct val="90000"/>
              <a:buFont typeface="Wingdings"/>
              <a:buChar char=""/>
            </a:pPr>
            <a:r>
              <a:rPr lang="en-US" altLang="ko-KR" sz="2800" dirty="0" smtClean="0"/>
              <a:t>At 10,000,000 K, H-burning starts </a:t>
            </a:r>
            <a:r>
              <a:rPr lang="en-US" altLang="ko-KR" sz="2800" dirty="0" smtClean="0">
                <a:sym typeface="Wingdings" pitchFamily="2" charset="2"/>
              </a:rPr>
              <a:t>Stable stars are born having an equilibrium between expanding by radiation and collapsing by gravity</a:t>
            </a:r>
            <a:endParaRPr lang="en-US" altLang="ko-KR" sz="2800" dirty="0" smtClean="0"/>
          </a:p>
          <a:p>
            <a:pPr marL="731520" lvl="1" indent="-274320">
              <a:spcBef>
                <a:spcPct val="20000"/>
              </a:spcBef>
              <a:buClr>
                <a:schemeClr val="accent2"/>
              </a:buClr>
              <a:buSzPct val="90000"/>
              <a:buFont typeface="Wingdings"/>
              <a:buChar char=""/>
            </a:pPr>
            <a:r>
              <a:rPr lang="en-US" altLang="ko-KR" sz="2800" dirty="0" smtClean="0"/>
              <a:t>Evolve to a point along the “main sequence” of </a:t>
            </a:r>
            <a:r>
              <a:rPr lang="en-US" altLang="ko-KR" sz="2800" dirty="0" err="1" smtClean="0"/>
              <a:t>Hertzsprung</a:t>
            </a:r>
            <a:r>
              <a:rPr lang="en-US" altLang="ko-KR" sz="2800" dirty="0" smtClean="0"/>
              <a:t>-Russell diagram</a:t>
            </a:r>
            <a:endParaRPr kumimoji="0" lang="en-US" altLang="ko-KR" sz="2800" u="none" strike="noStrike" kern="1200" cap="none" spc="0" normalizeH="0" noProof="0" dirty="0" smtClean="0">
              <a:ln>
                <a:noFill/>
              </a:ln>
              <a:solidFill>
                <a:schemeClr val="tx1"/>
              </a:solidFill>
              <a:effectLst/>
              <a:uLnTx/>
              <a:uFillTx/>
              <a:latin typeface="+mn-lt"/>
              <a:ea typeface="+mn-ea"/>
              <a:cs typeface="+mn-cs"/>
            </a:endParaRPr>
          </a:p>
          <a:p>
            <a:pPr marL="731520" lvl="1" indent="-274320">
              <a:spcBef>
                <a:spcPct val="20000"/>
              </a:spcBef>
              <a:buClr>
                <a:schemeClr val="accent2"/>
              </a:buClr>
              <a:buSzPct val="90000"/>
              <a:buFont typeface="Wingdings"/>
              <a:buChar char=""/>
            </a:pPr>
            <a:r>
              <a:rPr lang="en-US" altLang="ko-KR" sz="2800" baseline="0" dirty="0" smtClean="0"/>
              <a:t>Moving off from</a:t>
            </a:r>
            <a:r>
              <a:rPr lang="en-US" altLang="ko-KR" sz="2800" dirty="0" smtClean="0"/>
              <a:t> the main sequence, then become</a:t>
            </a:r>
          </a:p>
          <a:p>
            <a:pPr marL="1188720" lvl="2" indent="-274320">
              <a:spcBef>
                <a:spcPct val="20000"/>
              </a:spcBef>
              <a:buClr>
                <a:schemeClr val="accent2"/>
              </a:buClr>
              <a:buSzPct val="90000"/>
              <a:buFont typeface="Wingdings"/>
              <a:buChar char=""/>
            </a:pPr>
            <a:r>
              <a:rPr lang="en-US" altLang="ko-KR" sz="2800" dirty="0" smtClean="0"/>
              <a:t>Red dwarf (Low-Mass stars, no He-burning)</a:t>
            </a:r>
          </a:p>
          <a:p>
            <a:pPr marL="1188720" lvl="2" indent="-274320">
              <a:spcBef>
                <a:spcPct val="20000"/>
              </a:spcBef>
              <a:buClr>
                <a:schemeClr val="accent2"/>
              </a:buClr>
              <a:buSzPct val="90000"/>
              <a:buFont typeface="Wingdings"/>
              <a:buChar char=""/>
            </a:pPr>
            <a:r>
              <a:rPr lang="en-US" altLang="ko-KR" sz="2800" dirty="0" smtClean="0"/>
              <a:t>Red giant </a:t>
            </a:r>
            <a:r>
              <a:rPr lang="en-US" altLang="ko-KR" sz="2800" dirty="0" smtClean="0">
                <a:sym typeface="Wingdings" pitchFamily="2" charset="2"/>
              </a:rPr>
              <a:t> white dwarf </a:t>
            </a:r>
            <a:r>
              <a:rPr lang="en-US" altLang="ko-KR" sz="2800" dirty="0" smtClean="0"/>
              <a:t>(Mid-size stars, He-burning)</a:t>
            </a:r>
          </a:p>
          <a:p>
            <a:pPr marL="1188720" lvl="2" indent="-274320">
              <a:spcBef>
                <a:spcPct val="20000"/>
              </a:spcBef>
              <a:buClr>
                <a:schemeClr val="accent2"/>
              </a:buClr>
              <a:buSzPct val="90000"/>
              <a:buFont typeface="Wingdings"/>
              <a:buChar char=""/>
            </a:pPr>
            <a:r>
              <a:rPr lang="en-US" altLang="ko-KR" sz="2800" dirty="0" smtClean="0"/>
              <a:t>Supernova </a:t>
            </a:r>
            <a:r>
              <a:rPr lang="en-US" altLang="ko-KR" sz="2800" dirty="0" smtClean="0">
                <a:sym typeface="Wingdings" pitchFamily="2" charset="2"/>
              </a:rPr>
              <a:t> neutron star or black hole (Massive stars, </a:t>
            </a:r>
            <a:r>
              <a:rPr lang="en-US" altLang="ko-KR" sz="2800" dirty="0" err="1" smtClean="0">
                <a:sym typeface="Wingdings" pitchFamily="2" charset="2"/>
              </a:rPr>
              <a:t>nucleosynthesis</a:t>
            </a:r>
            <a:r>
              <a:rPr lang="en-US" altLang="ko-KR" sz="2800" dirty="0" smtClean="0">
                <a:sym typeface="Wingdings" pitchFamily="2" charset="2"/>
              </a:rPr>
              <a:t> all down to Fe)</a:t>
            </a:r>
            <a:r>
              <a:rPr lang="en-US" altLang="ko-KR" sz="2800" dirty="0" smtClean="0"/>
              <a:t>.</a:t>
            </a:r>
            <a:endParaRPr kumimoji="0" lang="en-US" altLang="ko-KR" sz="280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HRDiagram.png">
            <a:hlinkClick r:id="rId2"/>
          </p:cNvPr>
          <p:cNvPicPr>
            <a:picLocks noChangeAspect="1" noChangeArrowheads="1"/>
          </p:cNvPicPr>
          <p:nvPr/>
        </p:nvPicPr>
        <p:blipFill>
          <a:blip r:embed="rId3" cstate="print"/>
          <a:srcRect/>
          <a:stretch>
            <a:fillRect/>
          </a:stretch>
        </p:blipFill>
        <p:spPr bwMode="auto">
          <a:xfrm>
            <a:off x="179512" y="220674"/>
            <a:ext cx="5298182" cy="6033482"/>
          </a:xfrm>
          <a:prstGeom prst="rect">
            <a:avLst/>
          </a:prstGeom>
          <a:noFill/>
        </p:spPr>
      </p:pic>
      <p:sp>
        <p:nvSpPr>
          <p:cNvPr id="3" name="TextBox 2"/>
          <p:cNvSpPr txBox="1"/>
          <p:nvPr/>
        </p:nvSpPr>
        <p:spPr>
          <a:xfrm>
            <a:off x="5580112" y="620688"/>
            <a:ext cx="3240359" cy="2862322"/>
          </a:xfrm>
          <a:prstGeom prst="rect">
            <a:avLst/>
          </a:prstGeom>
          <a:noFill/>
        </p:spPr>
        <p:txBody>
          <a:bodyPr wrap="square" rtlCol="0">
            <a:spAutoFit/>
          </a:bodyPr>
          <a:lstStyle/>
          <a:p>
            <a:r>
              <a:rPr lang="en-US" altLang="ko-KR" sz="1000" dirty="0" err="1" smtClean="0"/>
              <a:t>Hertzsprung</a:t>
            </a:r>
            <a:r>
              <a:rPr lang="en-US" altLang="ko-KR" sz="1000" dirty="0" smtClean="0"/>
              <a:t>-Russell diagram. A plot of luminosity (absolute magnitude) against the </a:t>
            </a:r>
            <a:r>
              <a:rPr lang="en-US" altLang="ko-KR" sz="1000" dirty="0" err="1" smtClean="0"/>
              <a:t>colour</a:t>
            </a:r>
            <a:r>
              <a:rPr lang="en-US" altLang="ko-KR" sz="1000" dirty="0" smtClean="0"/>
              <a:t> of the stars ranging from the high-temperature blue-white stars on the left side of the diagram to the low temperature red stars on the right side. "This diagram below is a plot of 22000 stars from the </a:t>
            </a:r>
            <a:r>
              <a:rPr lang="en-US" altLang="ko-KR" sz="1000" dirty="0" err="1" smtClean="0"/>
              <a:t>Hipparcos</a:t>
            </a:r>
            <a:r>
              <a:rPr lang="en-US" altLang="ko-KR" sz="1000" dirty="0" smtClean="0"/>
              <a:t> Catalogue together with 1000 low-luminosity stars (red and white dwarfs) from the </a:t>
            </a:r>
            <a:r>
              <a:rPr lang="en-US" altLang="ko-KR" sz="1000" dirty="0" err="1" smtClean="0"/>
              <a:t>Gliese</a:t>
            </a:r>
            <a:r>
              <a:rPr lang="en-US" altLang="ko-KR" sz="1000" dirty="0" smtClean="0"/>
              <a:t> Catalogue of Nearby Stars. The ordinary hydrogen-burning dwarf stars like the Sun are found in a band running from top-left to bottom-right called the Main Sequence. Giant stars form their own clump on the upper-right side of the diagram. Above them lie the much rarer bright giants and </a:t>
            </a:r>
            <a:r>
              <a:rPr lang="en-US" altLang="ko-KR" sz="1000" dirty="0" err="1" smtClean="0"/>
              <a:t>supergiants</a:t>
            </a:r>
            <a:r>
              <a:rPr lang="en-US" altLang="ko-KR" sz="1000" dirty="0" smtClean="0"/>
              <a:t>. At the lower-left is the band of white dwarfs - these are the dead cores of old stars which have no internal energy source and over billions of years slowly cool down towards the bottom-right of the diagram." Converted to </a:t>
            </a:r>
            <a:r>
              <a:rPr lang="en-US" altLang="ko-KR" sz="1000" dirty="0" err="1" smtClean="0"/>
              <a:t>png</a:t>
            </a:r>
            <a:r>
              <a:rPr lang="en-US" altLang="ko-KR" sz="1000" dirty="0" smtClean="0"/>
              <a:t> and compressed with </a:t>
            </a:r>
            <a:r>
              <a:rPr lang="en-US" altLang="ko-KR" sz="1000" dirty="0" err="1" smtClean="0"/>
              <a:t>pngcrush</a:t>
            </a:r>
            <a:endParaRPr lang="ko-KR" altLang="en-US" sz="1000" dirty="0"/>
          </a:p>
        </p:txBody>
      </p:sp>
      <p:sp>
        <p:nvSpPr>
          <p:cNvPr id="4" name="직사각형 3"/>
          <p:cNvSpPr/>
          <p:nvPr/>
        </p:nvSpPr>
        <p:spPr>
          <a:xfrm>
            <a:off x="2771800" y="6309320"/>
            <a:ext cx="4572000" cy="246221"/>
          </a:xfrm>
          <a:prstGeom prst="rect">
            <a:avLst/>
          </a:prstGeom>
        </p:spPr>
        <p:txBody>
          <a:bodyPr>
            <a:spAutoFit/>
          </a:bodyPr>
          <a:lstStyle/>
          <a:p>
            <a:r>
              <a:rPr lang="en-US" altLang="ko-KR" sz="1000" dirty="0" smtClean="0"/>
              <a:t>From http</a:t>
            </a:r>
            <a:r>
              <a:rPr lang="en-US" altLang="ko-KR" sz="1000" dirty="0" smtClean="0"/>
              <a:t>://en.wikipedia.org/wiki/File:HRDiagram.png</a:t>
            </a:r>
            <a:endParaRPr lang="ko-KR" altLang="en-US" sz="1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모듈">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모듈">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모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619</TotalTime>
  <Words>1323</Words>
  <Application>Microsoft Office PowerPoint</Application>
  <PresentationFormat>화면 슬라이드 쇼(4:3)</PresentationFormat>
  <Paragraphs>50</Paragraphs>
  <Slides>18</Slides>
  <Notes>0</Notes>
  <HiddenSlides>0</HiddenSlides>
  <MMClips>0</MMClips>
  <ScaleCrop>false</ScaleCrop>
  <HeadingPairs>
    <vt:vector size="4" baseType="variant">
      <vt:variant>
        <vt:lpstr>테마</vt:lpstr>
      </vt:variant>
      <vt:variant>
        <vt:i4>1</vt:i4>
      </vt:variant>
      <vt:variant>
        <vt:lpstr>슬라이드 제목</vt:lpstr>
      </vt:variant>
      <vt:variant>
        <vt:i4>18</vt:i4>
      </vt:variant>
    </vt:vector>
  </HeadingPairs>
  <TitlesOfParts>
    <vt:vector size="19" baseType="lpstr">
      <vt:lpstr>모듈</vt:lpstr>
      <vt:lpstr>Ch.2. Solar System &amp; Earth</vt:lpstr>
      <vt:lpstr>슬라이드 2</vt:lpstr>
      <vt:lpstr>슬라이드 3</vt:lpstr>
      <vt:lpstr>슬라이드 4</vt:lpstr>
      <vt:lpstr>슬라이드 5</vt:lpstr>
      <vt:lpstr>슬라이드 6</vt:lpstr>
      <vt:lpstr>Ch.2. </vt:lpstr>
      <vt:lpstr>슬라이드 8</vt:lpstr>
      <vt:lpstr>슬라이드 9</vt:lpstr>
      <vt:lpstr>슬라이드 10</vt:lpstr>
      <vt:lpstr>슬라이드 11</vt:lpstr>
      <vt:lpstr>슬라이드 12</vt:lpstr>
      <vt:lpstr>슬라이드 13</vt:lpstr>
      <vt:lpstr>슬라이드 14</vt:lpstr>
      <vt:lpstr>슬라이드 15</vt:lpstr>
      <vt:lpstr>슬라이드 16</vt:lpstr>
      <vt:lpstr>슬라이드 17</vt:lpstr>
      <vt:lpstr>슬라이드 18</vt:lpstr>
    </vt:vector>
  </TitlesOfParts>
  <Company>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Geochemistry &amp; Lab</dc:title>
  <dc:creator>user</dc:creator>
  <cp:lastModifiedBy>***</cp:lastModifiedBy>
  <cp:revision>68</cp:revision>
  <dcterms:created xsi:type="dcterms:W3CDTF">2012-03-04T11:34:30Z</dcterms:created>
  <dcterms:modified xsi:type="dcterms:W3CDTF">2012-03-13T07:18:24Z</dcterms:modified>
</cp:coreProperties>
</file>